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712" r:id="rId5"/>
    <p:sldMasterId id="2147483673" r:id="rId6"/>
    <p:sldMasterId id="2147483676" r:id="rId7"/>
    <p:sldMasterId id="2147483678" r:id="rId8"/>
    <p:sldMasterId id="2147483680" r:id="rId9"/>
    <p:sldMasterId id="2147483724" r:id="rId10"/>
  </p:sldMasterIdLst>
  <p:notesMasterIdLst>
    <p:notesMasterId r:id="rId15"/>
  </p:notesMasterIdLst>
  <p:sldIdLst>
    <p:sldId id="257" r:id="rId11"/>
    <p:sldId id="265" r:id="rId12"/>
    <p:sldId id="289" r:id="rId13"/>
    <p:sldId id="290" r:id="rId1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69" autoAdjust="0"/>
    <p:restoredTop sz="94643" autoAdjust="0"/>
  </p:normalViewPr>
  <p:slideViewPr>
    <p:cSldViewPr snapToGrid="0">
      <p:cViewPr varScale="1">
        <p:scale>
          <a:sx n="93" d="100"/>
          <a:sy n="93" d="100"/>
        </p:scale>
        <p:origin x="87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3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1.xml"/><Relationship Id="rId5" Type="http://schemas.openxmlformats.org/officeDocument/2006/relationships/slideMaster" Target="slideMasters/slideMaster1.xml"/><Relationship Id="rId15" Type="http://schemas.openxmlformats.org/officeDocument/2006/relationships/notesMaster" Target="notesMasters/notesMaster1.xml"/><Relationship Id="rId10" Type="http://schemas.openxmlformats.org/officeDocument/2006/relationships/slideMaster" Target="slideMasters/slideMaster6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1/15/2019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=""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=""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9168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353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38148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726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6658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76849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32605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77875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417598" y="879975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Font typeface="Arial" pitchFamily="34" charset="0"/>
              <a:buChar char="•"/>
              <a:defRPr sz="1200"/>
            </a:lvl2pPr>
            <a:lvl3pPr>
              <a:buNone/>
              <a:defRPr sz="1400"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/>
              <a:t>Click to edit M</a:t>
            </a:r>
          </a:p>
          <a:p>
            <a:pPr lvl="1"/>
            <a:r>
              <a:rPr lang="en-US" dirty="0"/>
              <a:t>aster text styles</a:t>
            </a:r>
          </a:p>
          <a:p>
            <a:pPr lvl="2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745286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=""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=""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B6E85245-6EF4-4401-89A5-4E7398F482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=""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08CB4E99-5D9B-49EB-A80D-C2366451A6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B6E85245-6EF4-4401-89A5-4E7398F482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11" name="Text Placeholder 12">
            <a:extLst>
              <a:ext uri="{FF2B5EF4-FFF2-40B4-BE49-F238E27FC236}">
                <a16:creationId xmlns=""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=""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=""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=""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31961597-1BB1-4AC0-81C4-ECF117F5AF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69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=""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=""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=""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=""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=""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799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0117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theme" Target="../theme/theme6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="" xmlns:a16="http://schemas.microsoft.com/office/drawing/2014/main" id="{7920C8E0-2BA3-45B9-8A9F-1B9E59157439}"/>
              </a:ext>
            </a:extLst>
          </p:cNvPr>
          <p:cNvSpPr txBox="1">
            <a:spLocks/>
          </p:cNvSpPr>
          <p:nvPr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=""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B20BA402-4DCA-4D3B-A03B-98DA80BAB253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=""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=""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Click</a:t>
            </a:r>
            <a:r>
              <a:rPr lang="en-US" dirty="0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6317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673AE4A4-F521-4B46-BB77-BDFFF6278B0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5208" y="1105099"/>
            <a:ext cx="8359200" cy="1980000"/>
          </a:xfrm>
        </p:spPr>
        <p:txBody>
          <a:bodyPr/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Handling of slice based overload control at NG-RAN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NEC,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Interdigital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, AT&amp;T, KDDI, NICT,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Convidawireless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3B9EFB1-9279-469D-AA80-F88D5A3DA5DF}"/>
              </a:ext>
            </a:extLst>
          </p:cNvPr>
          <p:cNvSpPr txBox="1"/>
          <p:nvPr/>
        </p:nvSpPr>
        <p:spPr>
          <a:xfrm>
            <a:off x="217715" y="190699"/>
            <a:ext cx="8734696" cy="637437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>
              <a:spcAft>
                <a:spcPts val="300"/>
              </a:spcAft>
              <a:buSzPct val="100000"/>
            </a:pPr>
            <a:r>
              <a:rPr lang="en-GB" altLang="ja-JP" sz="1200" b="1" dirty="0"/>
              <a:t>SA WG2 Meeting #</a:t>
            </a:r>
            <a:r>
              <a:rPr lang="en-GB" altLang="ja-JP" sz="1200" b="1" dirty="0" smtClean="0"/>
              <a:t>130</a:t>
            </a:r>
            <a:r>
              <a:rPr lang="en-GB" sz="1200" dirty="0">
                <a:solidFill>
                  <a:schemeClr val="tx2"/>
                </a:solidFill>
              </a:rPr>
              <a:t>								</a:t>
            </a:r>
            <a:r>
              <a:rPr lang="en-GB" sz="1200" dirty="0" smtClean="0">
                <a:solidFill>
                  <a:schemeClr val="tx2"/>
                </a:solidFill>
              </a:rPr>
              <a:t> 			 </a:t>
            </a:r>
            <a:r>
              <a:rPr lang="en-GB" sz="1200" dirty="0" smtClean="0">
                <a:solidFill>
                  <a:schemeClr val="tx2"/>
                </a:solidFill>
              </a:rPr>
              <a:t>       </a:t>
            </a:r>
            <a:r>
              <a:rPr lang="en-GB" sz="1200" b="1" dirty="0" smtClean="0"/>
              <a:t>S2-1900433</a:t>
            </a:r>
          </a:p>
          <a:p>
            <a:pPr>
              <a:spcAft>
                <a:spcPts val="300"/>
              </a:spcAft>
              <a:buSzPct val="100000"/>
            </a:pPr>
            <a:r>
              <a:rPr lang="en-GB" altLang="ja-JP" sz="1200" b="1" dirty="0" smtClean="0"/>
              <a:t>21 – 25 January 2019, Kochi, India</a:t>
            </a:r>
            <a:endParaRPr lang="en-GB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137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6D29523-E4FF-45B0-970F-CEE28D5078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b="1" dirty="0" smtClean="0"/>
              <a:t>Rel-15 UE and Network behaviour</a:t>
            </a:r>
            <a:endParaRPr lang="en-GB" b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9A334A2-9BAC-4048-8C50-849831F2267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762285"/>
            <a:ext cx="8407223" cy="3560400"/>
          </a:xfrm>
        </p:spPr>
        <p:txBody>
          <a:bodyPr>
            <a:normAutofit/>
          </a:bodyPr>
          <a:lstStyle/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An AMF invokes Slice based overload control at NG-RAN by sending Start Overload message containing a congested S-NSSAI(s).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When a NG-RAN receives Requested NSAAI during the RRC connection establishment procedure and the requested NSSAI are indicated as congested by the AMF then the NG-RAN sends a </a:t>
            </a:r>
            <a:r>
              <a:rPr lang="en-GB" sz="1600" b="1" dirty="0" smtClean="0">
                <a:solidFill>
                  <a:srgbClr val="FF0000"/>
                </a:solidFill>
              </a:rPr>
              <a:t>GENERIC </a:t>
            </a:r>
            <a:r>
              <a:rPr lang="en-GB" sz="1600" dirty="0" smtClean="0"/>
              <a:t>wait time in the RRC connection release to the UE.</a:t>
            </a:r>
          </a:p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When the UE receives </a:t>
            </a:r>
            <a:r>
              <a:rPr lang="en-GB" sz="1600" b="1" dirty="0">
                <a:solidFill>
                  <a:srgbClr val="FF0000"/>
                </a:solidFill>
              </a:rPr>
              <a:t>GENERIC </a:t>
            </a:r>
            <a:r>
              <a:rPr lang="en-GB" sz="1600" b="1" dirty="0" smtClean="0">
                <a:solidFill>
                  <a:srgbClr val="FF0000"/>
                </a:solidFill>
              </a:rPr>
              <a:t> </a:t>
            </a:r>
            <a:r>
              <a:rPr lang="en-GB" sz="1600" dirty="0" smtClean="0"/>
              <a:t>wait time in the RRC connection Release message it will not send any AS and NAS signalling till the wait time expires. This procedure </a:t>
            </a:r>
            <a:r>
              <a:rPr lang="en-GB" sz="1600" dirty="0"/>
              <a:t>may </a:t>
            </a:r>
            <a:r>
              <a:rPr lang="en-GB" sz="1600" b="1" dirty="0">
                <a:solidFill>
                  <a:srgbClr val="FF0000"/>
                </a:solidFill>
              </a:rPr>
              <a:t>block ALL services </a:t>
            </a:r>
            <a:r>
              <a:rPr lang="en-GB" sz="1600" dirty="0" smtClean="0"/>
              <a:t>at </a:t>
            </a:r>
            <a:r>
              <a:rPr lang="en-GB" sz="1600" dirty="0" smtClean="0"/>
              <a:t>the UE.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endParaRPr lang="en-GB" sz="1800" dirty="0" smtClean="0"/>
          </a:p>
          <a:p>
            <a:pPr marL="748350" lvl="2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lvl="2"/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2227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9A334A2-9BAC-4048-8C50-849831F2267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762285"/>
            <a:ext cx="8407223" cy="3560400"/>
          </a:xfrm>
        </p:spPr>
        <p:txBody>
          <a:bodyPr>
            <a:normAutofit fontScale="85000" lnSpcReduction="10000"/>
          </a:bodyPr>
          <a:lstStyle/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sz="1800" dirty="0" smtClean="0"/>
              <a:t>When the AMF requests NG-RAN to perform overload control for one service/Slice (S-NSAAI) then the NG-RAN will send  generic wait time to the </a:t>
            </a:r>
            <a:r>
              <a:rPr lang="en-GB" sz="1800" dirty="0" smtClean="0"/>
              <a:t>UE if the UE has sent only the congested S-NSSAI during the RRC Connection establishment procedure (e.g. in the RRC Connection Setup Complete message (enhanced E-UTRAN connected to 5G) or RRC Setup Complete message (NR connected to 5G)). </a:t>
            </a:r>
            <a:r>
              <a:rPr lang="en-GB" sz="1800" dirty="0" smtClean="0"/>
              <a:t>As a result all the other services (essential services e.g. V2X) at the UE are blocked till the generic wait time expires. </a:t>
            </a:r>
            <a:r>
              <a:rPr lang="en-GB" sz="1800" dirty="0"/>
              <a:t> </a:t>
            </a:r>
            <a:r>
              <a:rPr lang="en-GB" sz="1800" dirty="0" smtClean="0"/>
              <a:t>This will create bad user experience</a:t>
            </a:r>
            <a:r>
              <a:rPr lang="en-GB" sz="1800" dirty="0" smtClean="0"/>
              <a:t>. The same issue happens in case of non-3GPP access also.</a:t>
            </a:r>
            <a:endParaRPr lang="en-GB" sz="1800" dirty="0" smtClean="0"/>
          </a:p>
          <a:p>
            <a:pPr lvl="1"/>
            <a:endParaRPr lang="en-GB" sz="1800" dirty="0" smtClean="0"/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GB" sz="1800" dirty="0" smtClean="0"/>
              <a:t>For example</a:t>
            </a:r>
            <a:r>
              <a:rPr lang="en-GB" sz="1800" dirty="0" smtClean="0"/>
              <a:t> a  </a:t>
            </a:r>
            <a:r>
              <a:rPr lang="en-GB" sz="1800" dirty="0" smtClean="0"/>
              <a:t>UE </a:t>
            </a:r>
            <a:r>
              <a:rPr lang="en-GB" sz="1800" dirty="0" smtClean="0"/>
              <a:t>supports </a:t>
            </a:r>
            <a:r>
              <a:rPr lang="en-GB" sz="1800" dirty="0" err="1" smtClean="0"/>
              <a:t>IoT</a:t>
            </a:r>
            <a:r>
              <a:rPr lang="en-GB" sz="1800" dirty="0" smtClean="0"/>
              <a:t>, V2X </a:t>
            </a:r>
            <a:r>
              <a:rPr lang="en-GB" sz="1800" dirty="0" smtClean="0"/>
              <a:t>and </a:t>
            </a:r>
            <a:r>
              <a:rPr lang="en-GB" sz="1800" dirty="0" err="1" smtClean="0"/>
              <a:t>eMBB</a:t>
            </a:r>
            <a:r>
              <a:rPr lang="en-GB" sz="1800" dirty="0" smtClean="0"/>
              <a:t> </a:t>
            </a:r>
            <a:r>
              <a:rPr lang="en-GB" sz="1800" dirty="0" smtClean="0"/>
              <a:t>services. A </a:t>
            </a:r>
            <a:r>
              <a:rPr lang="en-GB" sz="1800" dirty="0" err="1" smtClean="0"/>
              <a:t>IoT</a:t>
            </a:r>
            <a:r>
              <a:rPr lang="en-GB" sz="1800" dirty="0" smtClean="0"/>
              <a:t> </a:t>
            </a:r>
            <a:r>
              <a:rPr lang="en-GB" sz="1800" dirty="0" smtClean="0"/>
              <a:t>related </a:t>
            </a:r>
            <a:r>
              <a:rPr lang="en-GB" sz="1800" dirty="0" smtClean="0"/>
              <a:t>slice is congested and the AMF </a:t>
            </a:r>
            <a:r>
              <a:rPr lang="en-GB" sz="1800" dirty="0" smtClean="0"/>
              <a:t>requests 5G-RAN to perform  overload control for </a:t>
            </a:r>
            <a:r>
              <a:rPr lang="en-GB" sz="1800" dirty="0" err="1" smtClean="0"/>
              <a:t>IoT</a:t>
            </a:r>
            <a:r>
              <a:rPr lang="en-GB" sz="1800" dirty="0" smtClean="0"/>
              <a:t> only. When the UE includes </a:t>
            </a:r>
            <a:r>
              <a:rPr lang="en-GB" sz="1800" dirty="0" err="1" smtClean="0"/>
              <a:t>IoT</a:t>
            </a:r>
            <a:r>
              <a:rPr lang="en-GB" sz="1800" dirty="0" smtClean="0"/>
              <a:t> slice only during the AS connection </a:t>
            </a:r>
            <a:r>
              <a:rPr lang="en-GB" sz="1800" dirty="0" err="1" smtClean="0"/>
              <a:t>establishement</a:t>
            </a:r>
            <a:r>
              <a:rPr lang="en-GB" sz="1800" dirty="0" smtClean="0"/>
              <a:t> procedure</a:t>
            </a:r>
            <a:r>
              <a:rPr lang="en-GB" sz="1800" dirty="0" smtClean="0"/>
              <a:t> </a:t>
            </a:r>
            <a:r>
              <a:rPr lang="en-GB" sz="1800" dirty="0" smtClean="0"/>
              <a:t>then </a:t>
            </a:r>
            <a:r>
              <a:rPr lang="en-GB" sz="1800" dirty="0"/>
              <a:t>the NG-RAN releases the AS </a:t>
            </a:r>
            <a:r>
              <a:rPr lang="en-GB" sz="1800" dirty="0" smtClean="0"/>
              <a:t>connection </a:t>
            </a:r>
            <a:r>
              <a:rPr lang="en-GB" sz="1800" dirty="0"/>
              <a:t>with generic wait time. </a:t>
            </a:r>
            <a:r>
              <a:rPr lang="en-GB" sz="1800" dirty="0" smtClean="0"/>
              <a:t>After receiving the generic wait time the UE is not allowed establish AS connection for any services. Therefore the user will not get V2X and </a:t>
            </a:r>
            <a:r>
              <a:rPr lang="en-GB" sz="1800" dirty="0" err="1" smtClean="0"/>
              <a:t>eMBB</a:t>
            </a:r>
            <a:r>
              <a:rPr lang="en-GB" sz="1800" dirty="0" smtClean="0"/>
              <a:t> services </a:t>
            </a:r>
            <a:r>
              <a:rPr lang="en-GB" sz="1800" dirty="0" err="1" smtClean="0"/>
              <a:t>althougth</a:t>
            </a:r>
            <a:r>
              <a:rPr lang="en-GB" sz="1800" dirty="0" smtClean="0"/>
              <a:t> </a:t>
            </a:r>
            <a:r>
              <a:rPr lang="en-GB" sz="1800" dirty="0" err="1" smtClean="0"/>
              <a:t>eMBB</a:t>
            </a:r>
            <a:r>
              <a:rPr lang="en-GB" sz="1800" dirty="0" smtClean="0"/>
              <a:t> and V2X slices are not congested. This has serious consequences for services like V2X.</a:t>
            </a:r>
            <a:endParaRPr lang="en-GB" sz="1600" dirty="0"/>
          </a:p>
          <a:p>
            <a:pPr lvl="2"/>
            <a:endParaRPr lang="en-GB" dirty="0"/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N" dirty="0" smtClean="0"/>
              <a:t>Issue : </a:t>
            </a:r>
            <a:r>
              <a:rPr lang="en-IN" dirty="0" smtClean="0"/>
              <a:t>Drawback </a:t>
            </a:r>
            <a:r>
              <a:rPr lang="en-IN" dirty="0" smtClean="0"/>
              <a:t>of the Rel-15 UE and Network behaviour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8919922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9A334A2-9BAC-4048-8C50-849831F2267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762285"/>
            <a:ext cx="8407223" cy="3560400"/>
          </a:xfrm>
        </p:spPr>
        <p:txBody>
          <a:bodyPr>
            <a:normAutofit fontScale="85000" lnSpcReduction="20000"/>
          </a:bodyPr>
          <a:lstStyle/>
          <a:p>
            <a:pPr marL="748350" lvl="2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Following solutions are proposed in Rel-16 to introduce a better mechanism to handle the slice based overload control at a NG-RAN and an UE. Two CRs are submitted for proposal 1 and proposal </a:t>
            </a:r>
            <a:r>
              <a:rPr lang="en-GB" sz="1600" dirty="0" smtClean="0"/>
              <a:t>2. </a:t>
            </a:r>
            <a:r>
              <a:rPr lang="en-GB" sz="1600" b="1" dirty="0" smtClean="0"/>
              <a:t>It is proposed to captures Proposal 1 in the specification to solve the issue described in the discussion paper.</a:t>
            </a:r>
            <a:endParaRPr lang="en-GB" sz="1600" b="1" dirty="0" smtClean="0"/>
          </a:p>
          <a:p>
            <a:endParaRPr lang="en-IN" b="1" dirty="0"/>
          </a:p>
          <a:p>
            <a:r>
              <a:rPr lang="en-IN" b="1" dirty="0" smtClean="0"/>
              <a:t>	Proposal </a:t>
            </a:r>
            <a:r>
              <a:rPr lang="en-IN" b="1" dirty="0" smtClean="0"/>
              <a:t>1</a:t>
            </a:r>
            <a:r>
              <a:rPr lang="en-IN" b="1" dirty="0"/>
              <a:t>: Sending a slice specific wait time for each congested S-NSSAI.</a:t>
            </a:r>
            <a:endParaRPr lang="en-IN" dirty="0"/>
          </a:p>
          <a:p>
            <a:r>
              <a:rPr lang="en-IN" dirty="0" smtClean="0"/>
              <a:t>	The 5G-AN </a:t>
            </a:r>
            <a:r>
              <a:rPr lang="en-IN" dirty="0"/>
              <a:t>sends wait time for each congested S-NSSAI  present in the requested </a:t>
            </a:r>
            <a:r>
              <a:rPr lang="en-IN" dirty="0" smtClean="0"/>
              <a:t>S-	NSSAI </a:t>
            </a:r>
            <a:r>
              <a:rPr lang="en-IN" dirty="0"/>
              <a:t>in the RRC Connection Release message. On receiving the wait time for each </a:t>
            </a:r>
            <a:r>
              <a:rPr lang="en-IN" dirty="0" smtClean="0"/>
              <a:t>S-	NSSAI </a:t>
            </a:r>
            <a:r>
              <a:rPr lang="en-IN" dirty="0"/>
              <a:t>the UE shall not initiate any NAS/AS signalling for this S-NSSAI till the wait timer </a:t>
            </a:r>
            <a:r>
              <a:rPr lang="en-IN" dirty="0" smtClean="0"/>
              <a:t>is 	running</a:t>
            </a:r>
            <a:r>
              <a:rPr lang="en-IN" dirty="0"/>
              <a:t>.</a:t>
            </a:r>
          </a:p>
          <a:p>
            <a:r>
              <a:rPr lang="en-IN" dirty="0"/>
              <a:t> </a:t>
            </a:r>
          </a:p>
          <a:p>
            <a:r>
              <a:rPr lang="en-IN" b="1" dirty="0" smtClean="0"/>
              <a:t>	Proposal </a:t>
            </a:r>
            <a:r>
              <a:rPr lang="en-IN" b="1" dirty="0" smtClean="0"/>
              <a:t>2</a:t>
            </a:r>
            <a:r>
              <a:rPr lang="en-IN" b="1" dirty="0"/>
              <a:t>: Sending a common wait time for all congested S-NSSAI.</a:t>
            </a:r>
            <a:endParaRPr lang="en-IN" dirty="0"/>
          </a:p>
          <a:p>
            <a:r>
              <a:rPr lang="en-IN" dirty="0" smtClean="0"/>
              <a:t>	The 5G-AN </a:t>
            </a:r>
            <a:r>
              <a:rPr lang="en-IN" dirty="0"/>
              <a:t>includes a common wait time for all congested S-NSSAI present in the </a:t>
            </a:r>
            <a:r>
              <a:rPr lang="en-IN" dirty="0" smtClean="0"/>
              <a:t>	requested </a:t>
            </a:r>
            <a:r>
              <a:rPr lang="en-IN" dirty="0"/>
              <a:t>NSSAI in the RRC Connection Release. The UE will run a single wait time for </a:t>
            </a:r>
            <a:r>
              <a:rPr lang="en-IN" dirty="0" smtClean="0"/>
              <a:t>	all 	congested </a:t>
            </a:r>
            <a:r>
              <a:rPr lang="en-IN" dirty="0"/>
              <a:t>S-NSSAI and shall not initiate any NAS/AS signalling related to the </a:t>
            </a:r>
            <a:r>
              <a:rPr lang="en-IN" dirty="0" smtClean="0"/>
              <a:t>	congested S-	NSSAI </a:t>
            </a:r>
            <a:r>
              <a:rPr lang="en-IN" dirty="0"/>
              <a:t>till the timer expires.   </a:t>
            </a:r>
          </a:p>
          <a:p>
            <a:pPr lvl="2"/>
            <a:r>
              <a:rPr lang="en-GB" sz="1600" dirty="0" smtClean="0"/>
              <a:t>	</a:t>
            </a:r>
          </a:p>
          <a:p>
            <a:pPr lvl="2"/>
            <a:endParaRPr lang="en-GB" dirty="0"/>
          </a:p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N" dirty="0" smtClean="0"/>
              <a:t>Proposal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932416942"/>
      </p:ext>
    </p:extLst>
  </p:cSld>
  <p:clrMapOvr>
    <a:masterClrMapping/>
  </p:clrMapOvr>
</p:sld>
</file>

<file path=ppt/theme/theme1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900A7D32-2456-461C-822E-8CF7BDA5E930}" vid="{8DCBB23F-4047-47FB-9A6E-B404176201C2}"/>
    </a:ext>
  </a:extLst>
</a:theme>
</file>

<file path=ppt/theme/theme2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71557DAB-B924-4A1F-B433-499BA264D20A}"/>
    </a:ext>
  </a:extLst>
</a:theme>
</file>

<file path=ppt/theme/theme3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416D58A7-784C-4A17-879F-57337D6D5A44}"/>
    </a:ext>
  </a:extLst>
</a:theme>
</file>

<file path=ppt/theme/theme4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391E7E0B-8F1E-433D-B954-B7B320E1ABB0}"/>
    </a:ext>
  </a:extLst>
</a:theme>
</file>

<file path=ppt/theme/theme5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A111A971-121D-4A56-9315-CB1A61A99E6C}"/>
    </a:ext>
  </a:extLst>
</a:theme>
</file>

<file path=ppt/theme/theme6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Corp_V3" id="{EBFA465A-F99A-440C-9EAF-9E2AFF539F79}" vid="{74E9AEE0-7FE0-4E86-A209-704C6EA35B36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F28B616FD8C77D40956A924538277F24" ma:contentTypeVersion="20" ma:contentTypeDescription="Create Nokia Word Document" ma:contentTypeScope="" ma:versionID="8a8bb39903eab51627de84a4b55bcd5b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ee505b34e59658c61b786e7520ef1dfe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 minOccurs="0"/>
                <xsd:element ref="ns2:NokiaConfidentiality" minOccurs="0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nillable="true" ma:displayName="Document Type" ma:default="Description" ma:description="Document type specifies the content of the document" ma:format="Dropdown" ma:internalName="DocumentType" ma:readOnly="false">
      <xsd:simpleType>
        <xsd:restriction base="dms:Choice">
          <xsd:enumeration value="Policy"/>
          <xsd:enumeration value="Strategy"/>
          <xsd:enumeration value="Objectives / Targets"/>
          <xsd:enumeration value="Plan / Schedule"/>
          <xsd:enumeration value="Governance"/>
          <xsd:enumeration value="Organization"/>
          <xsd:enumeration value="Review Material"/>
          <xsd:enumeration value="Communication"/>
          <xsd:enumeration value="Minutes"/>
          <xsd:enumeration value="Training"/>
          <xsd:enumeration value="Standard Operating Procedure"/>
          <xsd:enumeration value="Process / Procedure / Standard"/>
          <xsd:enumeration value="Guideline / Manual / Instruction"/>
          <xsd:enumeration value="Description"/>
          <xsd:enumeration value="Form / Template"/>
          <xsd:enumeration value="Checklist"/>
          <xsd:enumeration value="Bid / Offer"/>
          <xsd:enumeration value="Contract / Order"/>
          <xsd:enumeration value="List"/>
          <xsd:enumeration value="Roadmap"/>
          <xsd:enumeration value="Requirement / Specification"/>
          <xsd:enumeration value="Design"/>
          <xsd:enumeration value="Concept / Proposal"/>
          <xsd:enumeration value="Measurement / KPI"/>
          <xsd:enumeration value="Report"/>
          <xsd:enumeration value="Best Practice / Lessons Learnt"/>
          <xsd:enumeration value="Analysis / Assessment"/>
          <xsd:enumeration value="Survey"/>
        </xsd:restriction>
      </xsd:simpleType>
    </xsd:element>
    <xsd:element name="NokiaConfidentiality" ma:index="9" nillable="true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71c5aaf6-e6ce-465b-b873-5148d2a4c105">Spen Spencer</Owner>
    <DocumentType xmlns="71c5aaf6-e6ce-465b-b873-5148d2a4c105">Description</DocumentType>
    <NokiaConfidentiality xmlns="71c5aaf6-e6ce-465b-b873-5148d2a4c105">Nokia Internal Use</NokiaConfidentiality>
    <_dlc_DocId xmlns="71c5aaf6-e6ce-465b-b873-5148d2a4c105">QBI5PMBIL2NS-1242730160-2063</_dlc_DocId>
    <_dlc_DocIdUrl xmlns="71c5aaf6-e6ce-465b-b873-5148d2a4c105">
      <Url>https://nokia.sharepoint.com/sites/brandstore/_layouts/15/DocIdRedir.aspx?ID=QBI5PMBIL2NS-1242730160-2063</Url>
      <Description>QBI5PMBIL2NS-1242730160-2063</Description>
    </_dlc_DocIdUrl>
  </documentManagement>
</p:properties>
</file>

<file path=customXml/itemProps1.xml><?xml version="1.0" encoding="utf-8"?>
<ds:datastoreItem xmlns:ds="http://schemas.openxmlformats.org/officeDocument/2006/customXml" ds:itemID="{1689926E-7E8E-43B1-A463-B8F738E263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380CF39-7FE4-4523-8130-906964D78BFD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6BE17682-4855-48A2-90A4-033C82C08EA3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12E8A448-65DE-44E8-AD84-1DC2579AB372}">
  <ds:schemaRefs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71c5aaf6-e6ce-465b-b873-5148d2a4c105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Pure PowerPoint</Template>
  <TotalTime>5517</TotalTime>
  <Words>408</Words>
  <Application>Microsoft Office PowerPoint</Application>
  <PresentationFormat>On-screen Show (16:9)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4</vt:i4>
      </vt:variant>
    </vt:vector>
  </HeadingPairs>
  <TitlesOfParts>
    <vt:vector size="17" baseType="lpstr">
      <vt:lpstr>Nokia Pure Headline Light</vt:lpstr>
      <vt:lpstr>Nokia Pure Headline Ultra Light</vt:lpstr>
      <vt:lpstr>Nokia Pure Text</vt:lpstr>
      <vt:lpstr>Nokia Pure Text Light</vt:lpstr>
      <vt:lpstr>Arial</vt:lpstr>
      <vt:lpstr>Calibri</vt:lpstr>
      <vt:lpstr>Calibri Light</vt:lpstr>
      <vt:lpstr>1_c 2018 Nokia</vt:lpstr>
      <vt:lpstr>3_Blue</vt:lpstr>
      <vt:lpstr>4_Blue End Slide</vt:lpstr>
      <vt:lpstr>5_White End Slide</vt:lpstr>
      <vt:lpstr>6_Gray</vt:lpstr>
      <vt:lpstr>Nokia White Master with headline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Milinski, Alexander (Nokia - DE/Munich)</dc:creator>
  <cp:lastModifiedBy>KUNDAN TIWARI</cp:lastModifiedBy>
  <cp:revision>103</cp:revision>
  <dcterms:created xsi:type="dcterms:W3CDTF">2018-05-23T09:49:09Z</dcterms:created>
  <dcterms:modified xsi:type="dcterms:W3CDTF">2019-01-15T11:09:14Z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0x010100CE50E52E7543470BBDD3827FE50C59CB00F28B616FD8C77D40956A924538277F24</vt:lpwstr>
  </property>
  <property fmtid="{D5CDD505-2E9C-101B-9397-08002B2CF9AE}" pid="3" name="_dlc_DocIdItemGuid">
    <vt:lpwstr>ea134091-6caa-4ee1-9901-fdd6cf1a17b2</vt:lpwstr>
  </property>
  <property fmtid="{D5CDD505-2E9C-101B-9397-08002B2CF9AE}" pid="4" name="MSIP_Label_b1aa2129-79ec-42c0-bfac-e5b7a0374572_Enabled">
    <vt:lpwstr>True</vt:lpwstr>
  </property>
  <property fmtid="{D5CDD505-2E9C-101B-9397-08002B2CF9AE}" pid="5" name="MSIP_Label_b1aa2129-79ec-42c0-bfac-e5b7a0374572_SiteId">
    <vt:lpwstr>5d471751-9675-428d-917b-70f44f9630b0</vt:lpwstr>
  </property>
  <property fmtid="{D5CDD505-2E9C-101B-9397-08002B2CF9AE}" pid="6" name="MSIP_Label_b1aa2129-79ec-42c0-bfac-e5b7a0374572_Owner">
    <vt:lpwstr>alessio.casati@nokia.com</vt:lpwstr>
  </property>
  <property fmtid="{D5CDD505-2E9C-101B-9397-08002B2CF9AE}" pid="7" name="MSIP_Label_b1aa2129-79ec-42c0-bfac-e5b7a0374572_SetDate">
    <vt:lpwstr>2018-10-04T15:08:46.0426180Z</vt:lpwstr>
  </property>
  <property fmtid="{D5CDD505-2E9C-101B-9397-08002B2CF9AE}" pid="8" name="MSIP_Label_b1aa2129-79ec-42c0-bfac-e5b7a0374572_Name">
    <vt:lpwstr>Public</vt:lpwstr>
  </property>
  <property fmtid="{D5CDD505-2E9C-101B-9397-08002B2CF9AE}" pid="9" name="MSIP_Label_b1aa2129-79ec-42c0-bfac-e5b7a0374572_Application">
    <vt:lpwstr>Microsoft Azure Information Protection</vt:lpwstr>
  </property>
  <property fmtid="{D5CDD505-2E9C-101B-9397-08002B2CF9AE}" pid="10" name="MSIP_Label_b1aa2129-79ec-42c0-bfac-e5b7a0374572_Extended_MSFT_Method">
    <vt:lpwstr>Manual</vt:lpwstr>
  </property>
  <property fmtid="{D5CDD505-2E9C-101B-9397-08002B2CF9AE}" pid="11" name="Sensitivity">
    <vt:lpwstr>Public</vt:lpwstr>
  </property>
  <property fmtid="{D5CDD505-2E9C-101B-9397-08002B2CF9AE}" pid="12" name="_NewReviewCycle">
    <vt:lpwstr/>
  </property>
</Properties>
</file>